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Merriweather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>
      <p:cViewPr varScale="1">
        <p:scale>
          <a:sx n="141" d="100"/>
          <a:sy n="141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sthiscloud.com/cloud-types/cirru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Nakaya-diagram-illustrates-which-snow-crystal-forms-appear-at-different-temperatures_fig1_22166226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searth.com/why-albedo-is-important-for-our-melting-ice-cap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hatsthiscloud.com/cloud-types/cirrus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Light-pass-in-ice-crystal-and-parhelia-photo-redrawn-from-7_fig5_24159159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toptics.co.uk/halo/circ1.htm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om.com/article.aspx?ArticleID=1061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https://whatsthiscloud.com/cloud-types/cirrus/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efebdec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efebdec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labels for facets before the grids come in.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efebdec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efebdec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7c72353a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7c72353a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87ed87328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87ed87328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https://www.researchgate.net/figure/The-Nakaya-diagram-illustrates-which-snow-crystal-forms-appear-at-different-temperatures_fig1_221662267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87ed87328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87ed87328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87ed87328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87ed87328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87ed87328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87ed87328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7c72353a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7c72353a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c72353a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c72353a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https://www.essearth.com/why-albedo-is-important-for-our-melting-ice-caps/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https://whatsthiscloud.com/cloud-types/cirrus/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78622d9a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78622d9a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https://www.researchgate.net/figure/Light-pass-in-ice-crystal-and-parhelia-photo-redrawn-from-7_fig5_241591594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https://atoptics.co.uk/halo/circ1.htm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7c72353a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7c72353a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7c72353a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7c72353a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https://www.azom.com/article.aspx?ArticleID=10617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ec82640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ec82640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87ed87328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87ed87328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in pictures explaining shape and surface morphology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7c72353a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7c72353a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32461" r="15533" b="4485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36351" y="2966250"/>
            <a:ext cx="28917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Tia Böttger and Rohan Crossland</a:t>
            </a:r>
            <a:endParaRPr sz="2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382225" y="3722850"/>
            <a:ext cx="35358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Jake Price and Steven Neshyba’s lab group</a:t>
            </a:r>
            <a:endParaRPr sz="22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Summer 2023</a:t>
            </a:r>
            <a:endParaRPr sz="22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460950" y="1068950"/>
            <a:ext cx="8222100" cy="12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Ice Crystal Roughness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 Cirrus Clouds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erriweather"/>
                <a:ea typeface="Merriweather"/>
                <a:cs typeface="Merriweather"/>
                <a:sym typeface="Merriweather"/>
              </a:rPr>
              <a:t>Data from the images can be extracted and used for 3D printing!</a:t>
            </a:r>
            <a:endParaRPr sz="19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00" y="1390067"/>
            <a:ext cx="3658425" cy="294123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275" y="1390079"/>
            <a:ext cx="3658425" cy="294123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00" y="1390075"/>
            <a:ext cx="3658425" cy="29412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275" y="1390075"/>
            <a:ext cx="3658425" cy="29412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2" name="Google Shape;192;p22"/>
          <p:cNvSpPr txBox="1"/>
          <p:nvPr/>
        </p:nvSpPr>
        <p:spPr>
          <a:xfrm>
            <a:off x="603150" y="4447825"/>
            <a:ext cx="7937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Portions of a crystal’s surface, called </a:t>
            </a:r>
            <a:r>
              <a:rPr lang="en" sz="1300" b="1">
                <a:latin typeface="Merriweather"/>
                <a:ea typeface="Merriweather"/>
                <a:cs typeface="Merriweather"/>
                <a:sym typeface="Merriweather"/>
              </a:rPr>
              <a:t>segments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, are drawn to highlight the area under analysis.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93" name="Google Shape;193;p22"/>
          <p:cNvCxnSpPr/>
          <p:nvPr/>
        </p:nvCxnSpPr>
        <p:spPr>
          <a:xfrm>
            <a:off x="1688075" y="2311175"/>
            <a:ext cx="351300" cy="3624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22"/>
          <p:cNvCxnSpPr/>
          <p:nvPr/>
        </p:nvCxnSpPr>
        <p:spPr>
          <a:xfrm>
            <a:off x="2277200" y="2095925"/>
            <a:ext cx="102300" cy="475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22"/>
          <p:cNvCxnSpPr/>
          <p:nvPr/>
        </p:nvCxnSpPr>
        <p:spPr>
          <a:xfrm flipH="1">
            <a:off x="2752075" y="2187575"/>
            <a:ext cx="295500" cy="486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196;p22"/>
          <p:cNvSpPr txBox="1"/>
          <p:nvPr/>
        </p:nvSpPr>
        <p:spPr>
          <a:xfrm>
            <a:off x="1349425" y="2027950"/>
            <a:ext cx="6345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Basal</a:t>
            </a:r>
            <a:endParaRPr sz="1200"/>
          </a:p>
        </p:txBody>
      </p:sp>
      <p:sp>
        <p:nvSpPr>
          <p:cNvPr id="197" name="Google Shape;197;p22"/>
          <p:cNvSpPr txBox="1"/>
          <p:nvPr/>
        </p:nvSpPr>
        <p:spPr>
          <a:xfrm>
            <a:off x="1756050" y="1790050"/>
            <a:ext cx="9291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Pyramidal</a:t>
            </a:r>
            <a:endParaRPr sz="1200"/>
          </a:p>
        </p:txBody>
      </p:sp>
      <p:sp>
        <p:nvSpPr>
          <p:cNvPr id="198" name="Google Shape;198;p22"/>
          <p:cNvSpPr txBox="1"/>
          <p:nvPr/>
        </p:nvSpPr>
        <p:spPr>
          <a:xfrm>
            <a:off x="2814800" y="1858025"/>
            <a:ext cx="9291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Prismatic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311700" y="159925"/>
            <a:ext cx="51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 b="1">
                <a:latin typeface="Merriweather"/>
                <a:ea typeface="Merriweather"/>
                <a:cs typeface="Merriweather"/>
                <a:sym typeface="Merriweather"/>
              </a:rPr>
              <a:t>Segments are split up into pixels to be analyzed</a:t>
            </a:r>
            <a:endParaRPr sz="17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5498850" y="102700"/>
            <a:ext cx="3645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Microsurface with no roughness (Z</a:t>
            </a:r>
            <a:r>
              <a:rPr lang="en" sz="1200" baseline="30000"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 = </a:t>
            </a: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5498850" y="2588850"/>
            <a:ext cx="3645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Microsurface with roughness (Z</a:t>
            </a:r>
            <a:r>
              <a:rPr lang="en" sz="1200" baseline="30000"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 &gt; </a:t>
            </a: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8695625" y="743050"/>
            <a:ext cx="44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5" y="982975"/>
            <a:ext cx="2689221" cy="220153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311700" y="3334663"/>
            <a:ext cx="51873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Tilt angle (𝜃)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The angle of the normal vector of the microsurface relative to vertical, which is used to measure roughness (</a:t>
            </a:r>
            <a:r>
              <a:rPr lang="en" sz="12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Z</a:t>
            </a:r>
            <a:r>
              <a:rPr lang="en" sz="1200" b="1" baseline="30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275" y="4188650"/>
            <a:ext cx="2942150" cy="7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 rot="769501">
            <a:off x="5992714" y="4709675"/>
            <a:ext cx="1101479" cy="18245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/>
          <p:nvPr/>
        </p:nvSpPr>
        <p:spPr>
          <a:xfrm rot="-1841516">
            <a:off x="7539311" y="4607904"/>
            <a:ext cx="1008577" cy="1681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/>
          <p:nvPr/>
        </p:nvSpPr>
        <p:spPr>
          <a:xfrm rot="285819">
            <a:off x="8416209" y="3393363"/>
            <a:ext cx="130049" cy="102616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3"/>
          <p:cNvSpPr/>
          <p:nvPr/>
        </p:nvSpPr>
        <p:spPr>
          <a:xfrm rot="621771">
            <a:off x="7116495" y="4881188"/>
            <a:ext cx="448496" cy="128678"/>
          </a:xfrm>
          <a:prstGeom prst="flowChartTerminator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"/>
          <p:cNvSpPr/>
          <p:nvPr/>
        </p:nvSpPr>
        <p:spPr>
          <a:xfrm rot="1092486">
            <a:off x="5920206" y="2117124"/>
            <a:ext cx="1126191" cy="11460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3"/>
          <p:cNvSpPr/>
          <p:nvPr/>
        </p:nvSpPr>
        <p:spPr>
          <a:xfrm rot="-1001274">
            <a:off x="7267276" y="2117277"/>
            <a:ext cx="1160684" cy="18252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6873750" y="2331250"/>
            <a:ext cx="448500" cy="9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"/>
          <p:cNvSpPr/>
          <p:nvPr/>
        </p:nvSpPr>
        <p:spPr>
          <a:xfrm rot="155589">
            <a:off x="8280417" y="980134"/>
            <a:ext cx="165770" cy="102618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400" y="427700"/>
            <a:ext cx="2689225" cy="213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 rotWithShape="1">
          <a:blip r:embed="rId6">
            <a:alphaModFix/>
          </a:blip>
          <a:srcRect l="3122" t="3222" r="3112" b="4185"/>
          <a:stretch/>
        </p:blipFill>
        <p:spPr>
          <a:xfrm>
            <a:off x="5709400" y="2944959"/>
            <a:ext cx="2689225" cy="207409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98" y="646900"/>
            <a:ext cx="2484688" cy="192482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656" y="646900"/>
            <a:ext cx="2484688" cy="192483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0814" y="646900"/>
            <a:ext cx="2484688" cy="19248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311688" y="145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10" b="1">
                <a:latin typeface="Merriweather"/>
                <a:ea typeface="Merriweather"/>
                <a:cs typeface="Merriweather"/>
                <a:sym typeface="Merriweather"/>
              </a:rPr>
              <a:t>Comparing the roughness of crystals under different conditions</a:t>
            </a:r>
            <a:endParaRPr sz="181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604450" y="4584675"/>
            <a:ext cx="24846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Temperature: -37.0º C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Pressure: 50 Pa</a:t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3329600" y="4584675"/>
            <a:ext cx="24846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Temperature: -33.5º C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Pressure: 50 Pa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6054750" y="4584675"/>
            <a:ext cx="24846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Temperature: -32.6º C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Pressure: 50 Pa</a:t>
            </a:r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450" y="2683450"/>
            <a:ext cx="2484600" cy="196964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9700" y="2683450"/>
            <a:ext cx="2484600" cy="196964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0863" y="2683450"/>
            <a:ext cx="2484600" cy="19696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title"/>
          </p:nvPr>
        </p:nvSpPr>
        <p:spPr>
          <a:xfrm>
            <a:off x="311700" y="148500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 b="1">
                <a:latin typeface="Merriweather"/>
                <a:ea typeface="Merriweather"/>
                <a:cs typeface="Merriweather"/>
                <a:sym typeface="Merriweather"/>
              </a:rPr>
              <a:t>Future Directions</a:t>
            </a:r>
            <a:endParaRPr sz="192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3">
            <a:alphaModFix/>
          </a:blip>
          <a:srcRect l="45663" b="43728"/>
          <a:stretch/>
        </p:blipFill>
        <p:spPr>
          <a:xfrm>
            <a:off x="459925" y="913023"/>
            <a:ext cx="2402600" cy="3317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5"/>
          <p:cNvCxnSpPr>
            <a:stCxn id="241" idx="1"/>
          </p:cNvCxnSpPr>
          <p:nvPr/>
        </p:nvCxnSpPr>
        <p:spPr>
          <a:xfrm flipH="1">
            <a:off x="1948963" y="1385675"/>
            <a:ext cx="1169700" cy="153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" name="Google Shape;242;p25"/>
          <p:cNvCxnSpPr/>
          <p:nvPr/>
        </p:nvCxnSpPr>
        <p:spPr>
          <a:xfrm rot="10800000">
            <a:off x="1904525" y="3227400"/>
            <a:ext cx="1345800" cy="422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" name="Google Shape;243;p25"/>
          <p:cNvSpPr txBox="1"/>
          <p:nvPr/>
        </p:nvSpPr>
        <p:spPr>
          <a:xfrm>
            <a:off x="3231663" y="4449575"/>
            <a:ext cx="17901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Temp: -32.6º C</a:t>
            </a:r>
            <a:endParaRPr sz="900"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663" y="629638"/>
            <a:ext cx="2016099" cy="151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3231650" y="2073275"/>
            <a:ext cx="17901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Temp: -37.0º C</a:t>
            </a:r>
            <a:endParaRPr sz="900"/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675" y="2937525"/>
            <a:ext cx="2016074" cy="15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/>
        </p:nvSpPr>
        <p:spPr>
          <a:xfrm>
            <a:off x="311700" y="4284125"/>
            <a:ext cx="2699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Using our expectations of crystal roughness to understand 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 the properties of real cirrus clouds.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5634113" y="3922675"/>
            <a:ext cx="302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Altering pressure along with temperature in the SEM to see how roughness is affected 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0900" y="1084800"/>
            <a:ext cx="3516125" cy="25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/>
          <p:nvPr/>
        </p:nvSpPr>
        <p:spPr>
          <a:xfrm>
            <a:off x="452300" y="836725"/>
            <a:ext cx="3258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elevation (</a:t>
            </a:r>
            <a:r>
              <a:rPr lang="en">
                <a:solidFill>
                  <a:srgbClr val="0000FF"/>
                </a:solidFill>
              </a:rPr>
              <a:t>colder</a:t>
            </a:r>
            <a:r>
              <a:rPr lang="en"/>
              <a:t>)</a:t>
            </a:r>
            <a:endParaRPr/>
          </a:p>
        </p:txBody>
      </p:sp>
      <p:sp>
        <p:nvSpPr>
          <p:cNvPr id="250" name="Google Shape;250;p25"/>
          <p:cNvSpPr txBox="1"/>
          <p:nvPr/>
        </p:nvSpPr>
        <p:spPr>
          <a:xfrm>
            <a:off x="528500" y="3884725"/>
            <a:ext cx="2271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elevation (</a:t>
            </a:r>
            <a:r>
              <a:rPr lang="en">
                <a:solidFill>
                  <a:srgbClr val="FF0000"/>
                </a:solidFill>
              </a:rPr>
              <a:t>warmer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" name="Google Shape;25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National Science Foundation (1807898, 2021213)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Matelich Challenge Grant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Adam S. Goodman Endowed Student Research Fund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University Enrichment Committee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Professors Steven Neshyba and Jake Price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Researchers Spencer Racca-Gwozdzik, Ella Slattery, and Max Bloom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Amy Replogle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7" name="Google Shape;257;p26"/>
          <p:cNvPicPr preferRelativeResize="0"/>
          <p:nvPr/>
        </p:nvPicPr>
        <p:blipFill rotWithShape="1">
          <a:blip r:embed="rId3">
            <a:alphaModFix/>
          </a:blip>
          <a:srcRect l="24500" r="23776"/>
          <a:stretch/>
        </p:blipFill>
        <p:spPr>
          <a:xfrm>
            <a:off x="6431100" y="107475"/>
            <a:ext cx="2086999" cy="211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38125"/>
            <a:ext cx="609600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 rotWithShape="1">
          <a:blip r:embed="rId3">
            <a:alphaModFix/>
          </a:blip>
          <a:srcRect t="45262"/>
          <a:stretch/>
        </p:blipFill>
        <p:spPr>
          <a:xfrm>
            <a:off x="1333051" y="553076"/>
            <a:ext cx="6477903" cy="46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00" y="769400"/>
            <a:ext cx="4050147" cy="30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625" y="769400"/>
            <a:ext cx="2996002" cy="39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85850" y="174625"/>
            <a:ext cx="72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erriweather"/>
                <a:ea typeface="Merriweather"/>
                <a:cs typeface="Merriweather"/>
                <a:sym typeface="Merriweather"/>
              </a:rPr>
              <a:t>High altitude cirrus clouds are composed of ice crystals</a:t>
            </a:r>
            <a:endParaRPr sz="19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4020900"/>
            <a:ext cx="5998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Altitudes above 20,000 ft (6,000 m)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Temperatures below -20°C 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6468375" y="4184925"/>
            <a:ext cx="108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Stratus</a:t>
            </a:r>
            <a:endParaRPr sz="16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468375" y="1000950"/>
            <a:ext cx="108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Cirrus</a:t>
            </a:r>
            <a:endParaRPr sz="16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485850" y="174625"/>
            <a:ext cx="806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erriweather"/>
                <a:ea typeface="Merriweather"/>
                <a:cs typeface="Merriweather"/>
                <a:sym typeface="Merriweather"/>
              </a:rPr>
              <a:t>Cirrus clouds are important for climate modeling</a:t>
            </a:r>
            <a:endParaRPr sz="19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0" y="827026"/>
            <a:ext cx="4489239" cy="18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l="20470"/>
          <a:stretch/>
        </p:blipFill>
        <p:spPr>
          <a:xfrm rot="-5400000">
            <a:off x="6348351" y="221249"/>
            <a:ext cx="1823750" cy="305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l="32461" r="15533" b="44851"/>
          <a:stretch/>
        </p:blipFill>
        <p:spPr>
          <a:xfrm>
            <a:off x="5731425" y="2948575"/>
            <a:ext cx="3057600" cy="18237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-16400" y="2943050"/>
            <a:ext cx="5670300" cy="22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Cirrus cover </a:t>
            </a:r>
            <a:r>
              <a:rPr lang="en" b="1">
                <a:highlight>
                  <a:schemeClr val="accent6"/>
                </a:highlight>
              </a:rPr>
              <a:t>30%</a:t>
            </a:r>
            <a:r>
              <a:rPr lang="en"/>
              <a:t> of the globe (Wylie et al., 2005)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lang="en" b="1">
                <a:highlight>
                  <a:schemeClr val="accent6"/>
                </a:highlight>
              </a:rPr>
              <a:t>60–70%</a:t>
            </a:r>
            <a:r>
              <a:rPr lang="en"/>
              <a:t> of the tropics (Sassen et al., 2009)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Earth’s average albedo is .30 (30% reflected)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Temperature is very sensitive to albedo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(1% albedo decrease = ~1°C temperature rise)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t="15422" r="31954" b="30389"/>
          <a:stretch/>
        </p:blipFill>
        <p:spPr>
          <a:xfrm>
            <a:off x="6753325" y="810500"/>
            <a:ext cx="2112826" cy="22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r="47995" b="15611"/>
          <a:stretch/>
        </p:blipFill>
        <p:spPr>
          <a:xfrm>
            <a:off x="268450" y="869451"/>
            <a:ext cx="3042250" cy="273910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750050" y="2730600"/>
            <a:ext cx="711900" cy="4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l="53272" t="13778" r="-837" b="26982"/>
          <a:stretch/>
        </p:blipFill>
        <p:spPr>
          <a:xfrm>
            <a:off x="3310700" y="810500"/>
            <a:ext cx="3290224" cy="22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4335725" y="3111325"/>
            <a:ext cx="149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22° halo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681900" y="3084150"/>
            <a:ext cx="267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parhelion (sun dog)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031713" y="174625"/>
            <a:ext cx="72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erriweather"/>
                <a:ea typeface="Merriweather"/>
                <a:cs typeface="Merriweather"/>
                <a:sym typeface="Merriweather"/>
              </a:rPr>
              <a:t>Ice crystal structure determines light scattering properties</a:t>
            </a:r>
            <a:endParaRPr sz="19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800" y="3785500"/>
            <a:ext cx="953525" cy="9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7952300" y="3726050"/>
            <a:ext cx="1074000" cy="1077600"/>
          </a:xfrm>
          <a:prstGeom prst="ellips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90;p16"/>
          <p:cNvCxnSpPr>
            <a:stCxn id="89" idx="3"/>
          </p:cNvCxnSpPr>
          <p:nvPr/>
        </p:nvCxnSpPr>
        <p:spPr>
          <a:xfrm rot="10800000" flipH="1">
            <a:off x="8109584" y="3883839"/>
            <a:ext cx="759300" cy="7620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l="9676" t="7791" r="4838"/>
          <a:stretch/>
        </p:blipFill>
        <p:spPr>
          <a:xfrm>
            <a:off x="3678250" y="3685610"/>
            <a:ext cx="1428224" cy="130571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70925" y="3502850"/>
            <a:ext cx="2789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Hexagonal prisms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Faceted growth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93" name="Google Shape;93;p16"/>
          <p:cNvCxnSpPr/>
          <p:nvPr/>
        </p:nvCxnSpPr>
        <p:spPr>
          <a:xfrm rot="10800000" flipH="1">
            <a:off x="3172650" y="4135650"/>
            <a:ext cx="969600" cy="36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94;p16"/>
          <p:cNvCxnSpPr/>
          <p:nvPr/>
        </p:nvCxnSpPr>
        <p:spPr>
          <a:xfrm rot="10800000" flipH="1">
            <a:off x="3205500" y="4464025"/>
            <a:ext cx="969600" cy="13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95;p16"/>
          <p:cNvSpPr txBox="1"/>
          <p:nvPr/>
        </p:nvSpPr>
        <p:spPr>
          <a:xfrm>
            <a:off x="2361450" y="4316275"/>
            <a:ext cx="887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facets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119125" y="3655250"/>
            <a:ext cx="2789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Not dendritic growth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(like snowflakes)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4572000" y="-55350"/>
            <a:ext cx="4572000" cy="5254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925" y="2772225"/>
            <a:ext cx="2943225" cy="2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0" y="-55350"/>
            <a:ext cx="4572000" cy="5254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74750" y="4832500"/>
            <a:ext cx="16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Magee et. al 2020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l="1150" t="5391" r="51091" b="67182"/>
          <a:stretch/>
        </p:blipFill>
        <p:spPr>
          <a:xfrm>
            <a:off x="60150" y="2572325"/>
            <a:ext cx="3651709" cy="22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t="3987" b="36580"/>
          <a:stretch/>
        </p:blipFill>
        <p:spPr>
          <a:xfrm>
            <a:off x="76200" y="190300"/>
            <a:ext cx="2463825" cy="19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5">
            <a:alphaModFix/>
          </a:blip>
          <a:srcRect l="16941" t="94400" r="37930" b="-1959"/>
          <a:stretch/>
        </p:blipFill>
        <p:spPr>
          <a:xfrm>
            <a:off x="1428120" y="2020589"/>
            <a:ext cx="1111899" cy="2512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123963" y="2165875"/>
            <a:ext cx="21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Grenfell et. al 2005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159875" y="-21925"/>
            <a:ext cx="22215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erriweather"/>
                <a:ea typeface="Merriweather"/>
                <a:cs typeface="Merriweather"/>
                <a:sym typeface="Merriweather"/>
              </a:rPr>
              <a:t>Atmospheric ice</a:t>
            </a:r>
            <a:endParaRPr sz="19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6">
            <a:alphaModFix/>
          </a:blip>
          <a:srcRect l="25399" r="17509" b="24156"/>
          <a:stretch/>
        </p:blipFill>
        <p:spPr>
          <a:xfrm>
            <a:off x="4664300" y="1824275"/>
            <a:ext cx="23213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7">
            <a:alphaModFix/>
          </a:blip>
          <a:srcRect l="17974" r="14730"/>
          <a:stretch/>
        </p:blipFill>
        <p:spPr>
          <a:xfrm>
            <a:off x="6530674" y="295225"/>
            <a:ext cx="2321376" cy="2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4669375" y="-21925"/>
            <a:ext cx="29433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erriweather"/>
                <a:ea typeface="Merriweather"/>
                <a:cs typeface="Merriweather"/>
                <a:sym typeface="Merriweather"/>
              </a:rPr>
              <a:t>Ice grown in lab (SEM)</a:t>
            </a:r>
            <a:endParaRPr sz="19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6">
            <a:alphaModFix/>
          </a:blip>
          <a:srcRect l="42909" t="93477"/>
          <a:stretch/>
        </p:blipFill>
        <p:spPr>
          <a:xfrm>
            <a:off x="4664300" y="3900725"/>
            <a:ext cx="2321375" cy="1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9700" y="2581050"/>
            <a:ext cx="1354600" cy="13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70550" y="745025"/>
            <a:ext cx="1452475" cy="14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05002" y="810549"/>
            <a:ext cx="635425" cy="80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19700" y="500506"/>
            <a:ext cx="1354600" cy="168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485850" y="174625"/>
            <a:ext cx="72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Microscale roughness and distortion increases reflectivity  </a:t>
            </a:r>
            <a:endParaRPr sz="19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l="22921" t="19389" r="17387" b="6831"/>
          <a:stretch/>
        </p:blipFill>
        <p:spPr>
          <a:xfrm>
            <a:off x="3270250" y="997225"/>
            <a:ext cx="3039501" cy="288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l="1555"/>
          <a:stretch/>
        </p:blipFill>
        <p:spPr>
          <a:xfrm>
            <a:off x="0" y="1920565"/>
            <a:ext cx="3266275" cy="111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l="26423" t="5681" r="27885" b="25538"/>
          <a:stretch/>
        </p:blipFill>
        <p:spPr>
          <a:xfrm rot="-5400000">
            <a:off x="6591700" y="2511300"/>
            <a:ext cx="2212275" cy="25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6">
            <a:alphaModFix/>
          </a:blip>
          <a:srcRect l="30804" t="14507" r="29225" b="10904"/>
          <a:stretch/>
        </p:blipFill>
        <p:spPr>
          <a:xfrm rot="5400000">
            <a:off x="6753387" y="290562"/>
            <a:ext cx="1876024" cy="25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 rot="920">
            <a:off x="7225475" y="4341244"/>
            <a:ext cx="1120500" cy="476700"/>
          </a:xfrm>
          <a:prstGeom prst="rect">
            <a:avLst/>
          </a:prstGeom>
          <a:solidFill>
            <a:srgbClr val="B4A7D6">
              <a:alpha val="44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531417">
            <a:off x="6596660" y="1273422"/>
            <a:ext cx="2170582" cy="1007708"/>
          </a:xfrm>
          <a:prstGeom prst="ellipse">
            <a:avLst/>
          </a:prstGeom>
          <a:solidFill>
            <a:srgbClr val="E69138">
              <a:alpha val="2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 rot="581815">
            <a:off x="7248454" y="3624907"/>
            <a:ext cx="1168393" cy="570337"/>
          </a:xfrm>
          <a:prstGeom prst="ellipse">
            <a:avLst/>
          </a:prstGeom>
          <a:solidFill>
            <a:srgbClr val="E69138">
              <a:alpha val="2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l="40309" t="93011"/>
          <a:stretch/>
        </p:blipFill>
        <p:spPr>
          <a:xfrm>
            <a:off x="3266275" y="3873100"/>
            <a:ext cx="3039501" cy="2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 rot="792305">
            <a:off x="4250071" y="2288102"/>
            <a:ext cx="1499756" cy="1595523"/>
          </a:xfrm>
          <a:prstGeom prst="rect">
            <a:avLst/>
          </a:prstGeom>
          <a:solidFill>
            <a:srgbClr val="B4A7D6">
              <a:alpha val="44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132;p18"/>
          <p:cNvCxnSpPr/>
          <p:nvPr/>
        </p:nvCxnSpPr>
        <p:spPr>
          <a:xfrm>
            <a:off x="946050" y="2683725"/>
            <a:ext cx="230100" cy="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715950" y="2683725"/>
            <a:ext cx="230100" cy="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485850" y="2683725"/>
            <a:ext cx="230100" cy="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8"/>
          <p:cNvCxnSpPr/>
          <p:nvPr/>
        </p:nvCxnSpPr>
        <p:spPr>
          <a:xfrm flipH="1">
            <a:off x="2275825" y="2603300"/>
            <a:ext cx="10230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8"/>
          <p:cNvCxnSpPr/>
          <p:nvPr/>
        </p:nvCxnSpPr>
        <p:spPr>
          <a:xfrm flipH="1">
            <a:off x="2357625" y="2618675"/>
            <a:ext cx="33300" cy="2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8"/>
          <p:cNvCxnSpPr/>
          <p:nvPr/>
        </p:nvCxnSpPr>
        <p:spPr>
          <a:xfrm>
            <a:off x="2378125" y="2639125"/>
            <a:ext cx="122700" cy="1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8"/>
          <p:cNvCxnSpPr/>
          <p:nvPr/>
        </p:nvCxnSpPr>
        <p:spPr>
          <a:xfrm flipH="1">
            <a:off x="2838975" y="2651925"/>
            <a:ext cx="76800" cy="1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18"/>
          <p:cNvCxnSpPr/>
          <p:nvPr/>
        </p:nvCxnSpPr>
        <p:spPr>
          <a:xfrm>
            <a:off x="2616100" y="2623775"/>
            <a:ext cx="3570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8"/>
          <p:cNvCxnSpPr/>
          <p:nvPr/>
        </p:nvCxnSpPr>
        <p:spPr>
          <a:xfrm>
            <a:off x="2623775" y="2659600"/>
            <a:ext cx="48600" cy="1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8"/>
          <p:cNvCxnSpPr/>
          <p:nvPr/>
        </p:nvCxnSpPr>
        <p:spPr>
          <a:xfrm flipH="1">
            <a:off x="2562375" y="2618675"/>
            <a:ext cx="48600" cy="2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18"/>
          <p:cNvCxnSpPr/>
          <p:nvPr/>
        </p:nvCxnSpPr>
        <p:spPr>
          <a:xfrm flipH="1">
            <a:off x="2774900" y="2639125"/>
            <a:ext cx="127800" cy="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18"/>
          <p:cNvCxnSpPr/>
          <p:nvPr/>
        </p:nvCxnSpPr>
        <p:spPr>
          <a:xfrm>
            <a:off x="2923175" y="2644250"/>
            <a:ext cx="5670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18"/>
          <p:cNvCxnSpPr/>
          <p:nvPr/>
        </p:nvCxnSpPr>
        <p:spPr>
          <a:xfrm>
            <a:off x="2918050" y="2623775"/>
            <a:ext cx="184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" name="Google Shape;145;p18"/>
          <p:cNvSpPr txBox="1"/>
          <p:nvPr/>
        </p:nvSpPr>
        <p:spPr>
          <a:xfrm>
            <a:off x="66700" y="4255150"/>
            <a:ext cx="518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Ella and Spencer working on mathematical model for roughness in </a:t>
            </a:r>
            <a:r>
              <a:rPr lang="en" sz="1800">
                <a:highlight>
                  <a:srgbClr val="B4A7D6"/>
                </a:highlight>
              </a:rPr>
              <a:t>prismatic facet</a:t>
            </a:r>
            <a:endParaRPr sz="1800">
              <a:highlight>
                <a:srgbClr val="B4A7D6"/>
              </a:highlight>
            </a:endParaRPr>
          </a:p>
        </p:txBody>
      </p:sp>
      <p:cxnSp>
        <p:nvCxnSpPr>
          <p:cNvPr id="146" name="Google Shape;146;p18"/>
          <p:cNvCxnSpPr/>
          <p:nvPr/>
        </p:nvCxnSpPr>
        <p:spPr>
          <a:xfrm>
            <a:off x="2851050" y="2607525"/>
            <a:ext cx="161700" cy="47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2620950" y="2607525"/>
            <a:ext cx="161700" cy="4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18"/>
          <p:cNvCxnSpPr/>
          <p:nvPr/>
        </p:nvCxnSpPr>
        <p:spPr>
          <a:xfrm>
            <a:off x="2390850" y="2607525"/>
            <a:ext cx="1782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9" name="Google Shape;149;p18"/>
          <p:cNvPicPr preferRelativeResize="0"/>
          <p:nvPr/>
        </p:nvPicPr>
        <p:blipFill rotWithShape="1">
          <a:blip r:embed="rId4">
            <a:alphaModFix/>
          </a:blip>
          <a:srcRect l="51233" t="57136"/>
          <a:stretch/>
        </p:blipFill>
        <p:spPr>
          <a:xfrm>
            <a:off x="824150" y="997225"/>
            <a:ext cx="1617975" cy="4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485850" y="174625"/>
            <a:ext cx="72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erriweather"/>
                <a:ea typeface="Merriweather"/>
                <a:cs typeface="Merriweather"/>
                <a:sym typeface="Merriweather"/>
              </a:rPr>
              <a:t>Cirrus ice crystals are exposed to changing conditions</a:t>
            </a:r>
            <a:endParaRPr sz="19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 b="9453"/>
          <a:stretch/>
        </p:blipFill>
        <p:spPr>
          <a:xfrm>
            <a:off x="757100" y="727825"/>
            <a:ext cx="3140298" cy="379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7134500" y="1549400"/>
            <a:ext cx="189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6"/>
                </a:highlight>
                <a:latin typeface="Merriweather"/>
                <a:ea typeface="Merriweather"/>
                <a:cs typeface="Merriweather"/>
                <a:sym typeface="Merriweather"/>
              </a:rPr>
              <a:t>Growth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roughness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(colder temp)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757050" y="4595150"/>
            <a:ext cx="3140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Comma-shaped cirrus clouds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58" name="Google Shape;158;p19"/>
          <p:cNvCxnSpPr/>
          <p:nvPr/>
        </p:nvCxnSpPr>
        <p:spPr>
          <a:xfrm>
            <a:off x="296850" y="1488625"/>
            <a:ext cx="13200" cy="1514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l="8391" t="7482" r="5453" b="13839"/>
          <a:stretch/>
        </p:blipFill>
        <p:spPr>
          <a:xfrm>
            <a:off x="4231775" y="781762"/>
            <a:ext cx="2800099" cy="19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775" y="2847375"/>
            <a:ext cx="2800099" cy="2119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7134500" y="3707025"/>
            <a:ext cx="200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6"/>
                </a:highlight>
                <a:latin typeface="Merriweather"/>
                <a:ea typeface="Merriweather"/>
                <a:cs typeface="Merriweather"/>
                <a:sym typeface="Merriweather"/>
              </a:rPr>
              <a:t>Ablation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roughness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(warmer temp)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757100" y="4189525"/>
            <a:ext cx="2271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elevation (</a:t>
            </a:r>
            <a:r>
              <a:rPr lang="en">
                <a:solidFill>
                  <a:srgbClr val="FF0000"/>
                </a:solidFill>
              </a:rPr>
              <a:t>warmer</a:t>
            </a:r>
            <a:r>
              <a:rPr lang="en"/>
              <a:t>)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757100" y="684325"/>
            <a:ext cx="3258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elevation (</a:t>
            </a:r>
            <a:r>
              <a:rPr lang="en">
                <a:solidFill>
                  <a:srgbClr val="0000FF"/>
                </a:solidFill>
              </a:rPr>
              <a:t>colder</a:t>
            </a:r>
            <a:r>
              <a:rPr lang="en"/>
              <a:t>)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 rot="5400000">
            <a:off x="-814450" y="2670550"/>
            <a:ext cx="28713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temperature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485850" y="327025"/>
            <a:ext cx="72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Hypotheses and Assumptions:  </a:t>
            </a:r>
            <a:endParaRPr sz="19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92550" y="910250"/>
            <a:ext cx="4216800" cy="21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178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25"/>
              <a:buFont typeface="Merriweather"/>
              <a:buChar char="-"/>
            </a:pPr>
            <a:r>
              <a:rPr lang="en" sz="1625">
                <a:latin typeface="Merriweather"/>
                <a:ea typeface="Merriweather"/>
                <a:cs typeface="Merriweather"/>
                <a:sym typeface="Merriweather"/>
              </a:rPr>
              <a:t>The ice crystals grown in SEM are a good proxy for those in cirrus clouds</a:t>
            </a:r>
            <a:endParaRPr sz="1625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625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1787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25"/>
              <a:buFont typeface="Merriweather"/>
              <a:buChar char="-"/>
            </a:pPr>
            <a:r>
              <a:rPr lang="en" sz="1625">
                <a:latin typeface="Merriweather"/>
                <a:ea typeface="Merriweather"/>
                <a:cs typeface="Merriweather"/>
                <a:sym typeface="Merriweather"/>
              </a:rPr>
              <a:t>Variations in temperature and vapor pressure can explain differences in shape and surface morphology (even </a:t>
            </a:r>
            <a:r>
              <a:rPr lang="en" sz="1625" b="1">
                <a:latin typeface="Merriweather"/>
                <a:ea typeface="Merriweather"/>
                <a:cs typeface="Merriweather"/>
                <a:sym typeface="Merriweather"/>
              </a:rPr>
              <a:t>quantitatively</a:t>
            </a:r>
            <a:r>
              <a:rPr lang="en" sz="1625"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625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None/>
            </a:pPr>
            <a:endParaRPr sz="1625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4881725" y="3878250"/>
            <a:ext cx="39093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We can control temperature (</a:t>
            </a:r>
            <a:r>
              <a:rPr lang="en" sz="1600" i="1">
                <a:latin typeface="Cambria Math"/>
                <a:ea typeface="Cambria Math"/>
                <a:cs typeface="Cambria Math"/>
                <a:sym typeface="Cambria Math"/>
              </a:rPr>
              <a:t>T 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) and vapor pressure (</a:t>
            </a:r>
            <a:r>
              <a:rPr lang="en" sz="1600" i="1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600" i="1" baseline="-25000">
                <a:latin typeface="Cambria Math"/>
                <a:ea typeface="Cambria Math"/>
                <a:cs typeface="Cambria Math"/>
                <a:sym typeface="Cambria Math"/>
              </a:rPr>
              <a:t>vap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to mimic cirrus cloud conditions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248" y="3305525"/>
            <a:ext cx="2485800" cy="15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 l="290" r="2913"/>
          <a:stretch/>
        </p:blipFill>
        <p:spPr>
          <a:xfrm>
            <a:off x="4309400" y="422650"/>
            <a:ext cx="4769626" cy="323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5597900" y="697700"/>
            <a:ext cx="28044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Scanning Electron Microscope (SEM) diagram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467250" y="4815150"/>
            <a:ext cx="28044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Electron Microscope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l="4465" r="4393"/>
          <a:stretch/>
        </p:blipFill>
        <p:spPr>
          <a:xfrm>
            <a:off x="247237" y="2073250"/>
            <a:ext cx="3251264" cy="23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174563" y="163225"/>
            <a:ext cx="33966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SEM utilizes 4 detectors to pick up on backscattered electrons</a:t>
            </a:r>
            <a:endParaRPr sz="19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512" y="152400"/>
            <a:ext cx="5242088" cy="465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</Words>
  <Application>Microsoft Macintosh PowerPoint</Application>
  <PresentationFormat>On-screen Show (16:9)</PresentationFormat>
  <Paragraphs>88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Merriweather</vt:lpstr>
      <vt:lpstr>Cambria Math</vt:lpstr>
      <vt:lpstr>Simple Light</vt:lpstr>
      <vt:lpstr>Ice Crystal Roughness  In Cirrus Clouds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from the images can be extracted and used for 3D printing!</vt:lpstr>
      <vt:lpstr>Segments are split up into pixels to be analyzed</vt:lpstr>
      <vt:lpstr>Comparing the roughness of crystals under different conditions</vt:lpstr>
      <vt:lpstr>Future Directions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 Crystal Roughness  In Cirrus Clouds</dc:title>
  <cp:lastModifiedBy>Steven</cp:lastModifiedBy>
  <cp:revision>1</cp:revision>
  <dcterms:modified xsi:type="dcterms:W3CDTF">2024-01-13T16:08:35Z</dcterms:modified>
</cp:coreProperties>
</file>